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Montserrat Black"/>
      <p:regular r:id="rId17"/>
    </p:embeddedFont>
    <p:embeddedFont>
      <p:font typeface="Montserrat Black"/>
      <p:regular r:id="rId18"/>
    </p:embeddedFont>
    <p:embeddedFont>
      <p:font typeface="Inconsolata"/>
      <p:regular r:id="rId19"/>
    </p:embeddedFont>
    <p:embeddedFont>
      <p:font typeface="Inconsolata"/>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5.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slideLayout" Target="../slideLayouts/slideLayout7.xml"/><Relationship Id="rId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293852"/>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Regalis - Your Personal Finance Solution</a:t>
            </a:r>
            <a:endParaRPr lang="en-US" sz="4450" dirty="0"/>
          </a:p>
        </p:txBody>
      </p:sp>
      <p:sp>
        <p:nvSpPr>
          <p:cNvPr id="4" name="Text 1"/>
          <p:cNvSpPr/>
          <p:nvPr/>
        </p:nvSpPr>
        <p:spPr>
          <a:xfrm>
            <a:off x="793790" y="3051572"/>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Take command of your financial destiny with Regalis, the all-in-one personal finance solution. Effortlessly track your expenses, expertly manage your budgets, and unlock a wealth of insightful data to guide your path to financial freedom.</a:t>
            </a:r>
            <a:endParaRPr lang="en-US" sz="1750" dirty="0"/>
          </a:p>
        </p:txBody>
      </p:sp>
      <p:sp>
        <p:nvSpPr>
          <p:cNvPr id="5" name="Text 2"/>
          <p:cNvSpPr/>
          <p:nvPr/>
        </p:nvSpPr>
        <p:spPr>
          <a:xfrm>
            <a:off x="793790" y="4758333"/>
            <a:ext cx="7556421" cy="2177415"/>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Regalis puts you in the driver's seat, empowering you to navigate your financial landscape with confidence. Seamlessly log your transactions, categorize your spending, and monitor your progress towards your savings goals. Regalis' intuitive interface makes managing your money a seamless experience, freeing you to focus on what truly matters.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2369225"/>
            <a:ext cx="7346871" cy="708779"/>
          </a:xfrm>
          <a:prstGeom prst="rect">
            <a:avLst/>
          </a:prstGeom>
          <a:noFill/>
          <a:ln/>
        </p:spPr>
        <p:txBody>
          <a:bodyPr wrap="none" lIns="0" tIns="0" rIns="0" bIns="0" rtlCol="0" anchor="t"/>
          <a:lstStyle/>
          <a:p>
            <a:pPr algn="l" indent="0" marL="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Team Title - Cando boys</a:t>
            </a:r>
            <a:endParaRPr lang="en-US" sz="4450" dirty="0"/>
          </a:p>
        </p:txBody>
      </p:sp>
      <p:sp>
        <p:nvSpPr>
          <p:cNvPr id="3" name="Text 1"/>
          <p:cNvSpPr/>
          <p:nvPr/>
        </p:nvSpPr>
        <p:spPr>
          <a:xfrm>
            <a:off x="793790" y="3418165"/>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Team Members</a:t>
            </a:r>
            <a:endParaRPr lang="en-US" sz="4450" dirty="0"/>
          </a:p>
        </p:txBody>
      </p:sp>
      <p:sp>
        <p:nvSpPr>
          <p:cNvPr id="4" name="Shape 2"/>
          <p:cNvSpPr/>
          <p:nvPr/>
        </p:nvSpPr>
        <p:spPr>
          <a:xfrm>
            <a:off x="793790" y="4467106"/>
            <a:ext cx="4196358" cy="1393150"/>
          </a:xfrm>
          <a:prstGeom prst="roundRect">
            <a:avLst>
              <a:gd name="adj" fmla="val 656"/>
            </a:avLst>
          </a:prstGeom>
          <a:solidFill>
            <a:srgbClr val="F8ECE4"/>
          </a:solidFill>
          <a:ln w="7620">
            <a:solidFill>
              <a:srgbClr val="151617"/>
            </a:solidFill>
            <a:prstDash val="solid"/>
          </a:ln>
          <a:effectLst>
            <a:outerShdw sx="100000" sy="100000" kx="0" ky="0" algn="bl" rotWithShape="0" blurRad="0" dist="20320" dir="2700000">
              <a:srgbClr val="151617">
                <a:alpha val="100000"/>
              </a:srgbClr>
            </a:outerShdw>
          </a:effectLst>
        </p:spPr>
      </p:sp>
      <p:sp>
        <p:nvSpPr>
          <p:cNvPr id="5" name="Text 3"/>
          <p:cNvSpPr/>
          <p:nvPr/>
        </p:nvSpPr>
        <p:spPr>
          <a:xfrm>
            <a:off x="1028224" y="4701540"/>
            <a:ext cx="3402330" cy="425291"/>
          </a:xfrm>
          <a:prstGeom prst="rect">
            <a:avLst/>
          </a:prstGeom>
          <a:noFill/>
          <a:ln/>
        </p:spPr>
        <p:txBody>
          <a:bodyPr wrap="none" lIns="0" tIns="0" rIns="0" bIns="0" rtlCol="0" anchor="t"/>
          <a:lstStyle/>
          <a:p>
            <a:pPr algn="l" indent="0" marL="0">
              <a:lnSpc>
                <a:spcPts val="3300"/>
              </a:lnSpc>
              <a:buNone/>
            </a:pPr>
            <a:r>
              <a:rPr lang="en-US" sz="2650" b="1" dirty="0">
                <a:solidFill>
                  <a:srgbClr val="151617"/>
                </a:solidFill>
                <a:latin typeface="Montserrat Black" pitchFamily="34" charset="0"/>
                <a:ea typeface="Montserrat Black" pitchFamily="34" charset="-122"/>
                <a:cs typeface="Montserrat Black" pitchFamily="34" charset="-120"/>
              </a:rPr>
              <a:t>Pranav.TJ</a:t>
            </a:r>
            <a:endParaRPr lang="en-US" sz="2650" dirty="0"/>
          </a:p>
        </p:txBody>
      </p:sp>
      <p:sp>
        <p:nvSpPr>
          <p:cNvPr id="6" name="Text 4"/>
          <p:cNvSpPr/>
          <p:nvPr/>
        </p:nvSpPr>
        <p:spPr>
          <a:xfrm>
            <a:off x="1028224" y="5262920"/>
            <a:ext cx="3727490" cy="362903"/>
          </a:xfrm>
          <a:prstGeom prst="rect">
            <a:avLst/>
          </a:prstGeom>
          <a:noFill/>
          <a:ln/>
        </p:spPr>
        <p:txBody>
          <a:bodyPr wrap="non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22BEE1134 - EEE</a:t>
            </a:r>
            <a:endParaRPr lang="en-US" sz="1750" dirty="0"/>
          </a:p>
        </p:txBody>
      </p:sp>
      <p:sp>
        <p:nvSpPr>
          <p:cNvPr id="7" name="Shape 5"/>
          <p:cNvSpPr/>
          <p:nvPr/>
        </p:nvSpPr>
        <p:spPr>
          <a:xfrm>
            <a:off x="5216962" y="4467106"/>
            <a:ext cx="4196358" cy="1393150"/>
          </a:xfrm>
          <a:prstGeom prst="roundRect">
            <a:avLst>
              <a:gd name="adj" fmla="val 656"/>
            </a:avLst>
          </a:prstGeom>
          <a:solidFill>
            <a:srgbClr val="F8ECE4"/>
          </a:solidFill>
          <a:ln w="7620">
            <a:solidFill>
              <a:srgbClr val="151617"/>
            </a:solidFill>
            <a:prstDash val="solid"/>
          </a:ln>
          <a:effectLst>
            <a:outerShdw sx="100000" sy="100000" kx="0" ky="0" algn="bl" rotWithShape="0" blurRad="0" dist="20320" dir="2700000">
              <a:srgbClr val="151617">
                <a:alpha val="100000"/>
              </a:srgbClr>
            </a:outerShdw>
          </a:effectLst>
        </p:spPr>
      </p:sp>
      <p:sp>
        <p:nvSpPr>
          <p:cNvPr id="8" name="Text 6"/>
          <p:cNvSpPr/>
          <p:nvPr/>
        </p:nvSpPr>
        <p:spPr>
          <a:xfrm>
            <a:off x="5451396" y="4701540"/>
            <a:ext cx="3402330" cy="425291"/>
          </a:xfrm>
          <a:prstGeom prst="rect">
            <a:avLst/>
          </a:prstGeom>
          <a:noFill/>
          <a:ln/>
        </p:spPr>
        <p:txBody>
          <a:bodyPr wrap="none" lIns="0" tIns="0" rIns="0" bIns="0" rtlCol="0" anchor="t"/>
          <a:lstStyle/>
          <a:p>
            <a:pPr algn="l" indent="0" marL="0">
              <a:lnSpc>
                <a:spcPts val="3300"/>
              </a:lnSpc>
              <a:buNone/>
            </a:pPr>
            <a:r>
              <a:rPr lang="en-US" sz="2650" b="1" dirty="0">
                <a:solidFill>
                  <a:srgbClr val="151617"/>
                </a:solidFill>
                <a:latin typeface="Montserrat Black" pitchFamily="34" charset="0"/>
                <a:ea typeface="Montserrat Black" pitchFamily="34" charset="-122"/>
                <a:cs typeface="Montserrat Black" pitchFamily="34" charset="-120"/>
              </a:rPr>
              <a:t>Jheyanth.CS</a:t>
            </a:r>
            <a:endParaRPr lang="en-US" sz="2650" dirty="0"/>
          </a:p>
        </p:txBody>
      </p:sp>
      <p:sp>
        <p:nvSpPr>
          <p:cNvPr id="9" name="Text 7"/>
          <p:cNvSpPr/>
          <p:nvPr/>
        </p:nvSpPr>
        <p:spPr>
          <a:xfrm>
            <a:off x="5451396" y="5262920"/>
            <a:ext cx="3727490" cy="362903"/>
          </a:xfrm>
          <a:prstGeom prst="rect">
            <a:avLst/>
          </a:prstGeom>
          <a:noFill/>
          <a:ln/>
        </p:spPr>
        <p:txBody>
          <a:bodyPr wrap="non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22BEE1055 - EEE</a:t>
            </a:r>
            <a:endParaRPr lang="en-US" sz="1750" dirty="0"/>
          </a:p>
        </p:txBody>
      </p:sp>
      <p:sp>
        <p:nvSpPr>
          <p:cNvPr id="10" name="Shape 8"/>
          <p:cNvSpPr/>
          <p:nvPr/>
        </p:nvSpPr>
        <p:spPr>
          <a:xfrm>
            <a:off x="9640133" y="4467106"/>
            <a:ext cx="4196358" cy="1393150"/>
          </a:xfrm>
          <a:prstGeom prst="roundRect">
            <a:avLst>
              <a:gd name="adj" fmla="val 656"/>
            </a:avLst>
          </a:prstGeom>
          <a:solidFill>
            <a:srgbClr val="F8ECE4"/>
          </a:solidFill>
          <a:ln w="7620">
            <a:solidFill>
              <a:srgbClr val="151617"/>
            </a:solidFill>
            <a:prstDash val="solid"/>
          </a:ln>
          <a:effectLst>
            <a:outerShdw sx="100000" sy="100000" kx="0" ky="0" algn="bl" rotWithShape="0" blurRad="0" dist="20320" dir="2700000">
              <a:srgbClr val="151617">
                <a:alpha val="100000"/>
              </a:srgbClr>
            </a:outerShdw>
          </a:effectLst>
        </p:spPr>
      </p:sp>
      <p:sp>
        <p:nvSpPr>
          <p:cNvPr id="11" name="Text 9"/>
          <p:cNvSpPr/>
          <p:nvPr/>
        </p:nvSpPr>
        <p:spPr>
          <a:xfrm>
            <a:off x="9874568" y="4701540"/>
            <a:ext cx="3685342" cy="425291"/>
          </a:xfrm>
          <a:prstGeom prst="rect">
            <a:avLst/>
          </a:prstGeom>
          <a:noFill/>
          <a:ln/>
        </p:spPr>
        <p:txBody>
          <a:bodyPr wrap="none" lIns="0" tIns="0" rIns="0" bIns="0" rtlCol="0" anchor="t"/>
          <a:lstStyle/>
          <a:p>
            <a:pPr algn="l" indent="0" marL="0">
              <a:lnSpc>
                <a:spcPts val="3300"/>
              </a:lnSpc>
              <a:buNone/>
            </a:pPr>
            <a:r>
              <a:rPr lang="en-US" sz="2650" b="1" dirty="0">
                <a:solidFill>
                  <a:srgbClr val="151617"/>
                </a:solidFill>
                <a:latin typeface="Montserrat Black" pitchFamily="34" charset="0"/>
                <a:ea typeface="Montserrat Black" pitchFamily="34" charset="-122"/>
                <a:cs typeface="Montserrat Black" pitchFamily="34" charset="-120"/>
              </a:rPr>
              <a:t>ALLWIN JOSHUA.RS</a:t>
            </a:r>
            <a:endParaRPr lang="en-US" sz="2650" dirty="0"/>
          </a:p>
        </p:txBody>
      </p:sp>
      <p:sp>
        <p:nvSpPr>
          <p:cNvPr id="12" name="Text 10"/>
          <p:cNvSpPr/>
          <p:nvPr/>
        </p:nvSpPr>
        <p:spPr>
          <a:xfrm>
            <a:off x="9874568" y="5262920"/>
            <a:ext cx="3727490" cy="362903"/>
          </a:xfrm>
          <a:prstGeom prst="rect">
            <a:avLst/>
          </a:prstGeom>
          <a:noFill/>
          <a:ln/>
        </p:spPr>
        <p:txBody>
          <a:bodyPr wrap="non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22BEE1032 - EEE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906899"/>
            <a:ext cx="6453307" cy="708779"/>
          </a:xfrm>
          <a:prstGeom prst="rect">
            <a:avLst/>
          </a:prstGeom>
          <a:noFill/>
          <a:ln/>
        </p:spPr>
        <p:txBody>
          <a:bodyPr wrap="none" lIns="0" tIns="0" rIns="0" bIns="0" rtlCol="0" anchor="t"/>
          <a:lstStyle/>
          <a:p>
            <a:pPr algn="l" indent="0" marL="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Dashboard Overview</a:t>
            </a:r>
            <a:endParaRPr lang="en-US" sz="4450" dirty="0"/>
          </a:p>
        </p:txBody>
      </p:sp>
      <p:sp>
        <p:nvSpPr>
          <p:cNvPr id="3" name="Text 1"/>
          <p:cNvSpPr/>
          <p:nvPr/>
        </p:nvSpPr>
        <p:spPr>
          <a:xfrm>
            <a:off x="793790" y="218265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Account Balances</a:t>
            </a:r>
            <a:endParaRPr lang="en-US" sz="2200" dirty="0"/>
          </a:p>
        </p:txBody>
      </p:sp>
      <p:sp>
        <p:nvSpPr>
          <p:cNvPr id="4" name="Text 2"/>
          <p:cNvSpPr/>
          <p:nvPr/>
        </p:nvSpPr>
        <p:spPr>
          <a:xfrm>
            <a:off x="793790" y="2763798"/>
            <a:ext cx="3978116" cy="3991928"/>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Regalis brings all your financial accounts together in one unified dashboard, providing you with a comprehensive view of your money at a glance. No more juggling between multiple apps and logins - Regalis seamlessly connects to your bank accounts, credit cards, and investment portfolios, giving you a centralized hub to manage your entire financial life.</a:t>
            </a:r>
            <a:endParaRPr lang="en-US" sz="1750" dirty="0"/>
          </a:p>
        </p:txBody>
      </p:sp>
      <p:sp>
        <p:nvSpPr>
          <p:cNvPr id="5" name="Text 3"/>
          <p:cNvSpPr/>
          <p:nvPr/>
        </p:nvSpPr>
        <p:spPr>
          <a:xfrm>
            <a:off x="5332928" y="2182654"/>
            <a:ext cx="3146584"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Recent Transactions</a:t>
            </a:r>
            <a:endParaRPr lang="en-US" sz="2200" dirty="0"/>
          </a:p>
        </p:txBody>
      </p:sp>
      <p:sp>
        <p:nvSpPr>
          <p:cNvPr id="6" name="Text 4"/>
          <p:cNvSpPr/>
          <p:nvPr/>
        </p:nvSpPr>
        <p:spPr>
          <a:xfrm>
            <a:off x="5332928" y="2763798"/>
            <a:ext cx="3978116" cy="4354830"/>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At a glance, Regalis puts your latest spending activity front and center. No more digging through endless transaction lists - our intuitive dashboard surfaces your most recent purchases, categorized and organized for easy reference. With Regalis, you can quickly review where your money is going, identify any unusual charges, and gain valuable insights to inform your budgeting decisions.</a:t>
            </a:r>
            <a:endParaRPr lang="en-US" sz="1750" dirty="0"/>
          </a:p>
        </p:txBody>
      </p:sp>
      <p:sp>
        <p:nvSpPr>
          <p:cNvPr id="7" name="Text 5"/>
          <p:cNvSpPr/>
          <p:nvPr/>
        </p:nvSpPr>
        <p:spPr>
          <a:xfrm>
            <a:off x="9872067" y="2182654"/>
            <a:ext cx="2866073"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Spending Patterns</a:t>
            </a:r>
            <a:endParaRPr lang="en-US" sz="2200" dirty="0"/>
          </a:p>
        </p:txBody>
      </p:sp>
      <p:sp>
        <p:nvSpPr>
          <p:cNvPr id="8" name="Text 6"/>
          <p:cNvSpPr/>
          <p:nvPr/>
        </p:nvSpPr>
        <p:spPr>
          <a:xfrm>
            <a:off x="9872067" y="2763798"/>
            <a:ext cx="3978116" cy="3991928"/>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Regalis provides you with a clear, comprehensive view of your spending habits, empowering you to gain a deeper understanding of where your money is going each month. By centralizing all of your financial data in one intuitive dashboard, our platform shines a spotlight on your latest transactions, categorized and organized for easy reference.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288256"/>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Transaction Management</a:t>
            </a:r>
            <a:endParaRPr lang="en-US" sz="4450" dirty="0"/>
          </a:p>
        </p:txBody>
      </p:sp>
      <p:sp>
        <p:nvSpPr>
          <p:cNvPr id="4" name="Shape 1"/>
          <p:cNvSpPr/>
          <p:nvPr/>
        </p:nvSpPr>
        <p:spPr>
          <a:xfrm>
            <a:off x="793790" y="3301127"/>
            <a:ext cx="510302" cy="510302"/>
          </a:xfrm>
          <a:prstGeom prst="roundRect">
            <a:avLst>
              <a:gd name="adj" fmla="val 1792"/>
            </a:avLst>
          </a:prstGeom>
          <a:solidFill>
            <a:srgbClr val="F8ECE4"/>
          </a:solidFill>
          <a:ln w="7620">
            <a:solidFill>
              <a:srgbClr val="151617"/>
            </a:solidFill>
            <a:prstDash val="solid"/>
          </a:ln>
          <a:effectLst>
            <a:outerShdw sx="100000" sy="100000" kx="0" ky="0" algn="bl" rotWithShape="0" blurRad="0" dist="20320" dir="2700000">
              <a:srgbClr val="151617">
                <a:alpha val="100000"/>
              </a:srgbClr>
            </a:outerShdw>
          </a:effectLst>
        </p:spPr>
      </p:sp>
      <p:pic>
        <p:nvPicPr>
          <p:cNvPr id="5" name="Image 1" descr="preencoded.png">    </p:cNvPr>
          <p:cNvPicPr>
            <a:picLocks noChangeAspect="1"/>
          </p:cNvPicPr>
          <p:nvPr/>
        </p:nvPicPr>
        <p:blipFill>
          <a:blip r:embed="rId2"/>
          <a:stretch>
            <a:fillRect/>
          </a:stretch>
        </p:blipFill>
        <p:spPr>
          <a:xfrm>
            <a:off x="878860" y="3343632"/>
            <a:ext cx="340162" cy="425291"/>
          </a:xfrm>
          <a:prstGeom prst="rect">
            <a:avLst/>
          </a:prstGeom>
        </p:spPr>
      </p:pic>
      <p:sp>
        <p:nvSpPr>
          <p:cNvPr id="6" name="Text 2"/>
          <p:cNvSpPr/>
          <p:nvPr/>
        </p:nvSpPr>
        <p:spPr>
          <a:xfrm>
            <a:off x="1530906" y="330112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Easy Addition</a:t>
            </a:r>
            <a:endParaRPr lang="en-US" sz="2200" dirty="0"/>
          </a:p>
        </p:txBody>
      </p:sp>
      <p:sp>
        <p:nvSpPr>
          <p:cNvPr id="7" name="Text 3"/>
          <p:cNvSpPr/>
          <p:nvPr/>
        </p:nvSpPr>
        <p:spPr>
          <a:xfrm>
            <a:off x="1530906" y="3791545"/>
            <a:ext cx="2927747" cy="1451610"/>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Add income and expenses effortlessly. To keep track of your icome and expenses</a:t>
            </a:r>
            <a:endParaRPr lang="en-US" sz="1750" dirty="0"/>
          </a:p>
        </p:txBody>
      </p:sp>
      <p:sp>
        <p:nvSpPr>
          <p:cNvPr id="8" name="Shape 4"/>
          <p:cNvSpPr/>
          <p:nvPr/>
        </p:nvSpPr>
        <p:spPr>
          <a:xfrm>
            <a:off x="4685467" y="3301127"/>
            <a:ext cx="510302" cy="510302"/>
          </a:xfrm>
          <a:prstGeom prst="roundRect">
            <a:avLst>
              <a:gd name="adj" fmla="val 1792"/>
            </a:avLst>
          </a:prstGeom>
          <a:solidFill>
            <a:srgbClr val="F8ECE4"/>
          </a:solidFill>
          <a:ln w="7620">
            <a:solidFill>
              <a:srgbClr val="151617"/>
            </a:solidFill>
            <a:prstDash val="solid"/>
          </a:ln>
          <a:effectLst>
            <a:outerShdw sx="100000" sy="100000" kx="0" ky="0" algn="bl" rotWithShape="0" blurRad="0" dist="20320" dir="2700000">
              <a:srgbClr val="151617">
                <a:alpha val="100000"/>
              </a:srgbClr>
            </a:outerShdw>
          </a:effectLst>
        </p:spPr>
      </p:sp>
      <p:pic>
        <p:nvPicPr>
          <p:cNvPr id="9" name="Image 2" descr="preencoded.png">    </p:cNvPr>
          <p:cNvPicPr>
            <a:picLocks noChangeAspect="1"/>
          </p:cNvPicPr>
          <p:nvPr/>
        </p:nvPicPr>
        <p:blipFill>
          <a:blip r:embed="rId3"/>
          <a:stretch>
            <a:fillRect/>
          </a:stretch>
        </p:blipFill>
        <p:spPr>
          <a:xfrm>
            <a:off x="4770537" y="3343632"/>
            <a:ext cx="340162" cy="425291"/>
          </a:xfrm>
          <a:prstGeom prst="rect">
            <a:avLst/>
          </a:prstGeom>
        </p:spPr>
      </p:pic>
      <p:sp>
        <p:nvSpPr>
          <p:cNvPr id="10" name="Text 5"/>
          <p:cNvSpPr/>
          <p:nvPr/>
        </p:nvSpPr>
        <p:spPr>
          <a:xfrm>
            <a:off x="5422583" y="330112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Detailed View</a:t>
            </a:r>
            <a:endParaRPr lang="en-US" sz="2200" dirty="0"/>
          </a:p>
        </p:txBody>
      </p:sp>
      <p:sp>
        <p:nvSpPr>
          <p:cNvPr id="11" name="Text 6"/>
          <p:cNvSpPr/>
          <p:nvPr/>
        </p:nvSpPr>
        <p:spPr>
          <a:xfrm>
            <a:off x="5422583" y="3791545"/>
            <a:ext cx="2927747" cy="1451610"/>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View all transactions in one table. Gives a overall view of the transactions</a:t>
            </a:r>
            <a:endParaRPr lang="en-US" sz="1750" dirty="0"/>
          </a:p>
        </p:txBody>
      </p:sp>
      <p:sp>
        <p:nvSpPr>
          <p:cNvPr id="12" name="Shape 7"/>
          <p:cNvSpPr/>
          <p:nvPr/>
        </p:nvSpPr>
        <p:spPr>
          <a:xfrm>
            <a:off x="793790" y="5725120"/>
            <a:ext cx="510302" cy="510302"/>
          </a:xfrm>
          <a:prstGeom prst="roundRect">
            <a:avLst>
              <a:gd name="adj" fmla="val 1792"/>
            </a:avLst>
          </a:prstGeom>
          <a:solidFill>
            <a:srgbClr val="F8ECE4"/>
          </a:solidFill>
          <a:ln w="7620">
            <a:solidFill>
              <a:srgbClr val="151617"/>
            </a:solidFill>
            <a:prstDash val="solid"/>
          </a:ln>
          <a:effectLst>
            <a:outerShdw sx="100000" sy="100000" kx="0" ky="0" algn="bl" rotWithShape="0" blurRad="0" dist="20320" dir="2700000">
              <a:srgbClr val="151617">
                <a:alpha val="100000"/>
              </a:srgbClr>
            </a:outerShdw>
          </a:effectLst>
        </p:spPr>
      </p:sp>
      <p:pic>
        <p:nvPicPr>
          <p:cNvPr id="13" name="Image 3" descr="preencoded.png">    </p:cNvPr>
          <p:cNvPicPr>
            <a:picLocks noChangeAspect="1"/>
          </p:cNvPicPr>
          <p:nvPr/>
        </p:nvPicPr>
        <p:blipFill>
          <a:blip r:embed="rId4"/>
          <a:stretch>
            <a:fillRect/>
          </a:stretch>
        </p:blipFill>
        <p:spPr>
          <a:xfrm>
            <a:off x="878860" y="5767626"/>
            <a:ext cx="340162" cy="425291"/>
          </a:xfrm>
          <a:prstGeom prst="rect">
            <a:avLst/>
          </a:prstGeom>
        </p:spPr>
      </p:pic>
      <p:sp>
        <p:nvSpPr>
          <p:cNvPr id="14" name="Text 8"/>
          <p:cNvSpPr/>
          <p:nvPr/>
        </p:nvSpPr>
        <p:spPr>
          <a:xfrm>
            <a:off x="1530906" y="572512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Categorization</a:t>
            </a:r>
            <a:endParaRPr lang="en-US" sz="2200" dirty="0"/>
          </a:p>
        </p:txBody>
      </p:sp>
      <p:sp>
        <p:nvSpPr>
          <p:cNvPr id="15" name="Text 9"/>
          <p:cNvSpPr/>
          <p:nvPr/>
        </p:nvSpPr>
        <p:spPr>
          <a:xfrm>
            <a:off x="1530906" y="6215539"/>
            <a:ext cx="6819305" cy="725805"/>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Categorize your income and expenses. It cleverly categorizes the money spend.</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251109"/>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Budgeting Tools</a:t>
            </a:r>
            <a:endParaRPr lang="en-US" sz="4450" dirty="0"/>
          </a:p>
        </p:txBody>
      </p:sp>
      <p:sp>
        <p:nvSpPr>
          <p:cNvPr id="3" name="Text 1"/>
          <p:cNvSpPr/>
          <p:nvPr/>
        </p:nvSpPr>
        <p:spPr>
          <a:xfrm>
            <a:off x="1743789" y="4269343"/>
            <a:ext cx="2835235" cy="354330"/>
          </a:xfrm>
          <a:prstGeom prst="rect">
            <a:avLst/>
          </a:prstGeom>
          <a:noFill/>
          <a:ln/>
        </p:spPr>
        <p:txBody>
          <a:bodyPr wrap="none" lIns="0" tIns="0" rIns="0" bIns="0" rtlCol="0" anchor="t"/>
          <a:lstStyle/>
          <a:p>
            <a:pPr algn="r"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Create Budgets</a:t>
            </a:r>
            <a:endParaRPr lang="en-US" sz="2200" dirty="0"/>
          </a:p>
        </p:txBody>
      </p:sp>
      <p:sp>
        <p:nvSpPr>
          <p:cNvPr id="4" name="Text 2"/>
          <p:cNvSpPr/>
          <p:nvPr/>
        </p:nvSpPr>
        <p:spPr>
          <a:xfrm>
            <a:off x="793790" y="4759762"/>
            <a:ext cx="3785235" cy="362903"/>
          </a:xfrm>
          <a:prstGeom prst="rect">
            <a:avLst/>
          </a:prstGeom>
          <a:noFill/>
          <a:ln/>
        </p:spPr>
        <p:txBody>
          <a:bodyPr wrap="none" lIns="0" tIns="0" rIns="0" bIns="0" rtlCol="0" anchor="t"/>
          <a:lstStyle/>
          <a:p>
            <a:pPr algn="r"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Personalized to your needs</a:t>
            </a:r>
            <a:endParaRPr lang="en-US" sz="1750" dirty="0"/>
          </a:p>
        </p:txBody>
      </p:sp>
      <p:pic>
        <p:nvPicPr>
          <p:cNvPr id="5" name="Image 0" descr="preencoded.png">    </p:cNvPr>
          <p:cNvPicPr>
            <a:picLocks noChangeAspect="1"/>
          </p:cNvPicPr>
          <p:nvPr/>
        </p:nvPicPr>
        <p:blipFill>
          <a:blip r:embed="rId1"/>
          <a:stretch>
            <a:fillRect/>
          </a:stretch>
        </p:blipFill>
        <p:spPr>
          <a:xfrm>
            <a:off x="5032653" y="2413516"/>
            <a:ext cx="4564975" cy="4564975"/>
          </a:xfrm>
          <a:prstGeom prst="rect">
            <a:avLst/>
          </a:prstGeom>
        </p:spPr>
      </p:pic>
      <p:sp>
        <p:nvSpPr>
          <p:cNvPr id="6" name="Text 3"/>
          <p:cNvSpPr/>
          <p:nvPr/>
        </p:nvSpPr>
        <p:spPr>
          <a:xfrm>
            <a:off x="5571411" y="4209098"/>
            <a:ext cx="339328" cy="424220"/>
          </a:xfrm>
          <a:prstGeom prst="rect">
            <a:avLst/>
          </a:prstGeom>
          <a:noFill/>
          <a:ln/>
        </p:spPr>
        <p:txBody>
          <a:bodyPr wrap="none" lIns="0" tIns="0" rIns="0" bIns="0" rtlCol="0" anchor="t"/>
          <a:lstStyle/>
          <a:p>
            <a:pPr algn="l" indent="0" marL="0">
              <a:lnSpc>
                <a:spcPts val="4250"/>
              </a:lnSpc>
              <a:buNone/>
            </a:pPr>
            <a:r>
              <a:rPr lang="en-US" sz="2650" b="1" dirty="0">
                <a:solidFill>
                  <a:srgbClr val="151617"/>
                </a:solidFill>
                <a:latin typeface="Montserrat Black" pitchFamily="34" charset="0"/>
                <a:ea typeface="Montserrat Black" pitchFamily="34" charset="-122"/>
                <a:cs typeface="Montserrat Black" pitchFamily="34" charset="-120"/>
              </a:rPr>
              <a:t>1</a:t>
            </a:r>
            <a:endParaRPr lang="en-US" sz="2650" dirty="0"/>
          </a:p>
        </p:txBody>
      </p:sp>
      <p:sp>
        <p:nvSpPr>
          <p:cNvPr id="7" name="Text 4"/>
          <p:cNvSpPr/>
          <p:nvPr/>
        </p:nvSpPr>
        <p:spPr>
          <a:xfrm>
            <a:off x="9937790" y="3042999"/>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Track Spending</a:t>
            </a:r>
            <a:endParaRPr lang="en-US" sz="2200" dirty="0"/>
          </a:p>
        </p:txBody>
      </p:sp>
      <p:sp>
        <p:nvSpPr>
          <p:cNvPr id="8" name="Text 5"/>
          <p:cNvSpPr/>
          <p:nvPr/>
        </p:nvSpPr>
        <p:spPr>
          <a:xfrm>
            <a:off x="9937790" y="3533418"/>
            <a:ext cx="3898821" cy="362903"/>
          </a:xfrm>
          <a:prstGeom prst="rect">
            <a:avLst/>
          </a:prstGeom>
          <a:noFill/>
          <a:ln/>
        </p:spPr>
        <p:txBody>
          <a:bodyPr wrap="non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Against budget targets</a:t>
            </a:r>
            <a:endParaRPr lang="en-US" sz="1750" dirty="0"/>
          </a:p>
        </p:txBody>
      </p:sp>
      <p:pic>
        <p:nvPicPr>
          <p:cNvPr id="9" name="Image 1" descr="preencoded.png">    </p:cNvPr>
          <p:cNvPicPr>
            <a:picLocks noChangeAspect="1"/>
          </p:cNvPicPr>
          <p:nvPr/>
        </p:nvPicPr>
        <p:blipFill>
          <a:blip r:embed="rId2"/>
          <a:stretch>
            <a:fillRect/>
          </a:stretch>
        </p:blipFill>
        <p:spPr>
          <a:xfrm>
            <a:off x="5032653" y="2413516"/>
            <a:ext cx="4564975" cy="4564975"/>
          </a:xfrm>
          <a:prstGeom prst="rect">
            <a:avLst/>
          </a:prstGeom>
        </p:spPr>
      </p:pic>
      <p:sp>
        <p:nvSpPr>
          <p:cNvPr id="10" name="Text 6"/>
          <p:cNvSpPr/>
          <p:nvPr/>
        </p:nvSpPr>
        <p:spPr>
          <a:xfrm>
            <a:off x="8170307" y="3258026"/>
            <a:ext cx="339328" cy="424220"/>
          </a:xfrm>
          <a:prstGeom prst="rect">
            <a:avLst/>
          </a:prstGeom>
          <a:noFill/>
          <a:ln/>
        </p:spPr>
        <p:txBody>
          <a:bodyPr wrap="none" lIns="0" tIns="0" rIns="0" bIns="0" rtlCol="0" anchor="t"/>
          <a:lstStyle/>
          <a:p>
            <a:pPr algn="l" indent="0" marL="0">
              <a:lnSpc>
                <a:spcPts val="4250"/>
              </a:lnSpc>
              <a:buNone/>
            </a:pPr>
            <a:r>
              <a:rPr lang="en-US" sz="2650" b="1" dirty="0">
                <a:solidFill>
                  <a:srgbClr val="151617"/>
                </a:solidFill>
                <a:latin typeface="Montserrat Black" pitchFamily="34" charset="0"/>
                <a:ea typeface="Montserrat Black" pitchFamily="34" charset="-122"/>
                <a:cs typeface="Montserrat Black" pitchFamily="34" charset="-120"/>
              </a:rPr>
              <a:t>2</a:t>
            </a:r>
            <a:endParaRPr lang="en-US" sz="2650" dirty="0"/>
          </a:p>
        </p:txBody>
      </p:sp>
      <p:sp>
        <p:nvSpPr>
          <p:cNvPr id="11" name="Text 7"/>
          <p:cNvSpPr/>
          <p:nvPr/>
        </p:nvSpPr>
        <p:spPr>
          <a:xfrm>
            <a:off x="9937790" y="5495568"/>
            <a:ext cx="2835473"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Visualize Progress</a:t>
            </a:r>
            <a:endParaRPr lang="en-US" sz="2200" dirty="0"/>
          </a:p>
        </p:txBody>
      </p:sp>
      <p:sp>
        <p:nvSpPr>
          <p:cNvPr id="12" name="Text 8"/>
          <p:cNvSpPr/>
          <p:nvPr/>
        </p:nvSpPr>
        <p:spPr>
          <a:xfrm>
            <a:off x="9937790" y="5985986"/>
            <a:ext cx="3898821" cy="362903"/>
          </a:xfrm>
          <a:prstGeom prst="rect">
            <a:avLst/>
          </a:prstGeom>
          <a:noFill/>
          <a:ln/>
        </p:spPr>
        <p:txBody>
          <a:bodyPr wrap="non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See how you are doing</a:t>
            </a:r>
            <a:endParaRPr lang="en-US" sz="1750" dirty="0"/>
          </a:p>
        </p:txBody>
      </p:sp>
      <p:pic>
        <p:nvPicPr>
          <p:cNvPr id="13" name="Image 2" descr="preencoded.png">    </p:cNvPr>
          <p:cNvPicPr>
            <a:picLocks noChangeAspect="1"/>
          </p:cNvPicPr>
          <p:nvPr/>
        </p:nvPicPr>
        <p:blipFill>
          <a:blip r:embed="rId3"/>
          <a:stretch>
            <a:fillRect/>
          </a:stretch>
        </p:blipFill>
        <p:spPr>
          <a:xfrm>
            <a:off x="5032653" y="2413516"/>
            <a:ext cx="4564975" cy="4564975"/>
          </a:xfrm>
          <a:prstGeom prst="rect">
            <a:avLst/>
          </a:prstGeom>
        </p:spPr>
      </p:pic>
      <p:sp>
        <p:nvSpPr>
          <p:cNvPr id="14" name="Text 9"/>
          <p:cNvSpPr/>
          <p:nvPr/>
        </p:nvSpPr>
        <p:spPr>
          <a:xfrm>
            <a:off x="7694533" y="5984200"/>
            <a:ext cx="339328" cy="424220"/>
          </a:xfrm>
          <a:prstGeom prst="rect">
            <a:avLst/>
          </a:prstGeom>
          <a:noFill/>
          <a:ln/>
        </p:spPr>
        <p:txBody>
          <a:bodyPr wrap="none" lIns="0" tIns="0" rIns="0" bIns="0" rtlCol="0" anchor="t"/>
          <a:lstStyle/>
          <a:p>
            <a:pPr algn="l" indent="0" marL="0">
              <a:lnSpc>
                <a:spcPts val="4250"/>
              </a:lnSpc>
              <a:buNone/>
            </a:pPr>
            <a:r>
              <a:rPr lang="en-US" sz="2650" b="1" dirty="0">
                <a:solidFill>
                  <a:srgbClr val="151617"/>
                </a:solidFill>
                <a:latin typeface="Montserrat Black" pitchFamily="34" charset="0"/>
                <a:ea typeface="Montserrat Black" pitchFamily="34" charset="-122"/>
                <a:cs typeface="Montserrat Black" pitchFamily="34" charset="-120"/>
              </a:rPr>
              <a:t>3</a:t>
            </a:r>
            <a:endParaRPr lang="en-US" sz="2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970127"/>
            <a:ext cx="6405682" cy="708779"/>
          </a:xfrm>
          <a:prstGeom prst="rect">
            <a:avLst/>
          </a:prstGeom>
          <a:noFill/>
          <a:ln/>
        </p:spPr>
        <p:txBody>
          <a:bodyPr wrap="none" lIns="0" tIns="0" rIns="0" bIns="0" rtlCol="0" anchor="t"/>
          <a:lstStyle/>
          <a:p>
            <a:pPr algn="l" indent="0" marL="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Investment Tracking</a:t>
            </a:r>
            <a:endParaRPr lang="en-US" sz="4450" dirty="0"/>
          </a:p>
        </p:txBody>
      </p:sp>
      <p:sp>
        <p:nvSpPr>
          <p:cNvPr id="4" name="Shape 1"/>
          <p:cNvSpPr/>
          <p:nvPr/>
        </p:nvSpPr>
        <p:spPr>
          <a:xfrm>
            <a:off x="6280190" y="3019068"/>
            <a:ext cx="170021" cy="853321"/>
          </a:xfrm>
          <a:prstGeom prst="roundRect">
            <a:avLst>
              <a:gd name="adj" fmla="val 5378"/>
            </a:avLst>
          </a:prstGeom>
          <a:solidFill>
            <a:srgbClr val="F8ECE4"/>
          </a:solidFill>
          <a:ln w="7620">
            <a:solidFill>
              <a:srgbClr val="151617"/>
            </a:solidFill>
            <a:prstDash val="solid"/>
          </a:ln>
          <a:effectLst>
            <a:outerShdw sx="100000" sy="100000" kx="0" ky="0" algn="bl" rotWithShape="0" blurRad="0" dist="20320" dir="2700000">
              <a:srgbClr val="151617">
                <a:alpha val="100000"/>
              </a:srgbClr>
            </a:outerShdw>
          </a:effectLst>
        </p:spPr>
      </p:sp>
      <p:sp>
        <p:nvSpPr>
          <p:cNvPr id="5" name="Text 2"/>
          <p:cNvSpPr/>
          <p:nvPr/>
        </p:nvSpPr>
        <p:spPr>
          <a:xfrm>
            <a:off x="6790373" y="3019068"/>
            <a:ext cx="3133844"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Portfolio Monitoring</a:t>
            </a:r>
            <a:endParaRPr lang="en-US" sz="2200" dirty="0"/>
          </a:p>
        </p:txBody>
      </p:sp>
      <p:sp>
        <p:nvSpPr>
          <p:cNvPr id="6" name="Text 3"/>
          <p:cNvSpPr/>
          <p:nvPr/>
        </p:nvSpPr>
        <p:spPr>
          <a:xfrm>
            <a:off x="6790373" y="3509486"/>
            <a:ext cx="7046238" cy="362903"/>
          </a:xfrm>
          <a:prstGeom prst="rect">
            <a:avLst/>
          </a:prstGeom>
          <a:noFill/>
          <a:ln/>
        </p:spPr>
        <p:txBody>
          <a:bodyPr wrap="non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Track your investments.</a:t>
            </a:r>
            <a:endParaRPr lang="en-US" sz="1750" dirty="0"/>
          </a:p>
        </p:txBody>
      </p:sp>
      <p:sp>
        <p:nvSpPr>
          <p:cNvPr id="7" name="Shape 4"/>
          <p:cNvSpPr/>
          <p:nvPr/>
        </p:nvSpPr>
        <p:spPr>
          <a:xfrm>
            <a:off x="6620351" y="4099203"/>
            <a:ext cx="170021" cy="853321"/>
          </a:xfrm>
          <a:prstGeom prst="roundRect">
            <a:avLst>
              <a:gd name="adj" fmla="val 5378"/>
            </a:avLst>
          </a:prstGeom>
          <a:solidFill>
            <a:srgbClr val="F8ECE4"/>
          </a:solidFill>
          <a:ln w="7620">
            <a:solidFill>
              <a:srgbClr val="151617"/>
            </a:solidFill>
            <a:prstDash val="solid"/>
          </a:ln>
          <a:effectLst>
            <a:outerShdw sx="100000" sy="100000" kx="0" ky="0" algn="bl" rotWithShape="0" blurRad="0" dist="20320" dir="2700000">
              <a:srgbClr val="151617">
                <a:alpha val="100000"/>
              </a:srgbClr>
            </a:outerShdw>
          </a:effectLst>
        </p:spPr>
      </p:sp>
      <p:sp>
        <p:nvSpPr>
          <p:cNvPr id="8" name="Text 5"/>
          <p:cNvSpPr/>
          <p:nvPr/>
        </p:nvSpPr>
        <p:spPr>
          <a:xfrm>
            <a:off x="7130534" y="4099203"/>
            <a:ext cx="3095863"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Performance Charts</a:t>
            </a:r>
            <a:endParaRPr lang="en-US" sz="2200" dirty="0"/>
          </a:p>
        </p:txBody>
      </p:sp>
      <p:sp>
        <p:nvSpPr>
          <p:cNvPr id="9" name="Text 6"/>
          <p:cNvSpPr/>
          <p:nvPr/>
        </p:nvSpPr>
        <p:spPr>
          <a:xfrm>
            <a:off x="7130534" y="4589621"/>
            <a:ext cx="6706076" cy="362903"/>
          </a:xfrm>
          <a:prstGeom prst="rect">
            <a:avLst/>
          </a:prstGeom>
          <a:noFill/>
          <a:ln/>
        </p:spPr>
        <p:txBody>
          <a:bodyPr wrap="non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View investment returns.</a:t>
            </a:r>
            <a:endParaRPr lang="en-US" sz="1750" dirty="0"/>
          </a:p>
        </p:txBody>
      </p:sp>
      <p:sp>
        <p:nvSpPr>
          <p:cNvPr id="10" name="Shape 7"/>
          <p:cNvSpPr/>
          <p:nvPr/>
        </p:nvSpPr>
        <p:spPr>
          <a:xfrm>
            <a:off x="6960632" y="5179338"/>
            <a:ext cx="170021" cy="853321"/>
          </a:xfrm>
          <a:prstGeom prst="roundRect">
            <a:avLst>
              <a:gd name="adj" fmla="val 5378"/>
            </a:avLst>
          </a:prstGeom>
          <a:solidFill>
            <a:srgbClr val="F8ECE4"/>
          </a:solidFill>
          <a:ln w="7620">
            <a:solidFill>
              <a:srgbClr val="151617"/>
            </a:solidFill>
            <a:prstDash val="solid"/>
          </a:ln>
          <a:effectLst>
            <a:outerShdw sx="100000" sy="100000" kx="0" ky="0" algn="bl" rotWithShape="0" blurRad="0" dist="20320" dir="2700000">
              <a:srgbClr val="151617">
                <a:alpha val="100000"/>
              </a:srgbClr>
            </a:outerShdw>
          </a:effectLst>
        </p:spPr>
      </p:sp>
      <p:sp>
        <p:nvSpPr>
          <p:cNvPr id="11" name="Text 8"/>
          <p:cNvSpPr/>
          <p:nvPr/>
        </p:nvSpPr>
        <p:spPr>
          <a:xfrm>
            <a:off x="7470815" y="5179338"/>
            <a:ext cx="2987397"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Growth Projections</a:t>
            </a:r>
            <a:endParaRPr lang="en-US" sz="2200" dirty="0"/>
          </a:p>
        </p:txBody>
      </p:sp>
      <p:sp>
        <p:nvSpPr>
          <p:cNvPr id="12" name="Text 9"/>
          <p:cNvSpPr/>
          <p:nvPr/>
        </p:nvSpPr>
        <p:spPr>
          <a:xfrm>
            <a:off x="7470815" y="5669756"/>
            <a:ext cx="6365796" cy="362903"/>
          </a:xfrm>
          <a:prstGeom prst="rect">
            <a:avLst/>
          </a:prstGeom>
          <a:noFill/>
          <a:ln/>
        </p:spPr>
        <p:txBody>
          <a:bodyPr wrap="non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Explore opportunities.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7315200" cy="8229600"/>
          </a:xfrm>
          <a:prstGeom prst="rect">
            <a:avLst/>
          </a:prstGeom>
        </p:spPr>
      </p:pic>
      <p:pic>
        <p:nvPicPr>
          <p:cNvPr id="3" name="Image 1" descr="preencoded.png">    </p:cNvPr>
          <p:cNvPicPr>
            <a:picLocks noChangeAspect="1"/>
          </p:cNvPicPr>
          <p:nvPr/>
        </p:nvPicPr>
        <p:blipFill>
          <a:blip r:embed="rId2"/>
          <a:stretch>
            <a:fillRect/>
          </a:stretch>
        </p:blipFill>
        <p:spPr>
          <a:xfrm>
            <a:off x="276106" y="2246471"/>
            <a:ext cx="6762869" cy="3736538"/>
          </a:xfrm>
          <a:prstGeom prst="rect">
            <a:avLst/>
          </a:prstGeom>
        </p:spPr>
      </p:pic>
      <p:sp>
        <p:nvSpPr>
          <p:cNvPr id="4" name="Text 0"/>
          <p:cNvSpPr/>
          <p:nvPr/>
        </p:nvSpPr>
        <p:spPr>
          <a:xfrm>
            <a:off x="8088273" y="608409"/>
            <a:ext cx="5769054" cy="1380411"/>
          </a:xfrm>
          <a:prstGeom prst="rect">
            <a:avLst/>
          </a:prstGeom>
          <a:noFill/>
          <a:ln/>
        </p:spPr>
        <p:txBody>
          <a:bodyPr wrap="square" lIns="0" tIns="0" rIns="0" bIns="0" rtlCol="0" anchor="t"/>
          <a:lstStyle/>
          <a:p>
            <a:pPr algn="l" indent="0" marL="0">
              <a:lnSpc>
                <a:spcPts val="5400"/>
              </a:lnSpc>
              <a:buNone/>
            </a:pPr>
            <a:r>
              <a:rPr lang="en-US" sz="4300" b="1" dirty="0">
                <a:solidFill>
                  <a:srgbClr val="151617"/>
                </a:solidFill>
                <a:latin typeface="Montserrat Black" pitchFamily="34" charset="0"/>
                <a:ea typeface="Montserrat Black" pitchFamily="34" charset="-122"/>
                <a:cs typeface="Montserrat Black" pitchFamily="34" charset="-120"/>
              </a:rPr>
              <a:t>AI-Powered Insights</a:t>
            </a:r>
            <a:endParaRPr lang="en-US" sz="4300" dirty="0"/>
          </a:p>
        </p:txBody>
      </p:sp>
      <p:pic>
        <p:nvPicPr>
          <p:cNvPr id="5" name="Image 2" descr="preencoded.png">    </p:cNvPr>
          <p:cNvPicPr>
            <a:picLocks noChangeAspect="1"/>
          </p:cNvPicPr>
          <p:nvPr/>
        </p:nvPicPr>
        <p:blipFill>
          <a:blip r:embed="rId3"/>
          <a:stretch>
            <a:fillRect/>
          </a:stretch>
        </p:blipFill>
        <p:spPr>
          <a:xfrm>
            <a:off x="8088273" y="2320052"/>
            <a:ext cx="1104424" cy="1325285"/>
          </a:xfrm>
          <a:prstGeom prst="rect">
            <a:avLst/>
          </a:prstGeom>
        </p:spPr>
      </p:pic>
      <p:sp>
        <p:nvSpPr>
          <p:cNvPr id="6" name="Text 1"/>
          <p:cNvSpPr/>
          <p:nvPr/>
        </p:nvSpPr>
        <p:spPr>
          <a:xfrm>
            <a:off x="9523928" y="2540913"/>
            <a:ext cx="2761178" cy="345043"/>
          </a:xfrm>
          <a:prstGeom prst="rect">
            <a:avLst/>
          </a:prstGeom>
          <a:noFill/>
          <a:ln/>
        </p:spPr>
        <p:txBody>
          <a:bodyPr wrap="none" lIns="0" tIns="0" rIns="0" bIns="0" rtlCol="0" anchor="t"/>
          <a:lstStyle/>
          <a:p>
            <a:pPr algn="l" indent="0" marL="0">
              <a:lnSpc>
                <a:spcPts val="2700"/>
              </a:lnSpc>
              <a:buNone/>
            </a:pPr>
            <a:r>
              <a:rPr lang="en-US" sz="2150" b="1" dirty="0">
                <a:solidFill>
                  <a:srgbClr val="151617"/>
                </a:solidFill>
                <a:latin typeface="Montserrat Black" pitchFamily="34" charset="0"/>
                <a:ea typeface="Montserrat Black" pitchFamily="34" charset="-122"/>
                <a:cs typeface="Montserrat Black" pitchFamily="34" charset="-120"/>
              </a:rPr>
              <a:t>Savings</a:t>
            </a:r>
            <a:endParaRPr lang="en-US" sz="2150" dirty="0"/>
          </a:p>
        </p:txBody>
      </p:sp>
      <p:sp>
        <p:nvSpPr>
          <p:cNvPr id="7" name="Text 2"/>
          <p:cNvSpPr/>
          <p:nvPr/>
        </p:nvSpPr>
        <p:spPr>
          <a:xfrm>
            <a:off x="9523928" y="3018473"/>
            <a:ext cx="4333399" cy="353378"/>
          </a:xfrm>
          <a:prstGeom prst="rect">
            <a:avLst/>
          </a:prstGeom>
          <a:noFill/>
          <a:ln/>
        </p:spPr>
        <p:txBody>
          <a:bodyPr wrap="none" lIns="0" tIns="0" rIns="0" bIns="0" rtlCol="0" anchor="t"/>
          <a:lstStyle/>
          <a:p>
            <a:pPr algn="l" indent="0" marL="0">
              <a:lnSpc>
                <a:spcPts val="2750"/>
              </a:lnSpc>
              <a:buNone/>
            </a:pPr>
            <a:r>
              <a:rPr lang="en-US" sz="1700" dirty="0">
                <a:solidFill>
                  <a:srgbClr val="151617"/>
                </a:solidFill>
                <a:latin typeface="Inconsolata" pitchFamily="34" charset="0"/>
                <a:ea typeface="Inconsolata" pitchFamily="34" charset="-122"/>
                <a:cs typeface="Inconsolata" pitchFamily="34" charset="-120"/>
              </a:rPr>
              <a:t>Recommendations</a:t>
            </a:r>
            <a:endParaRPr lang="en-US" sz="1700" dirty="0"/>
          </a:p>
        </p:txBody>
      </p:sp>
      <p:pic>
        <p:nvPicPr>
          <p:cNvPr id="8" name="Image 3" descr="preencoded.png">    </p:cNvPr>
          <p:cNvPicPr>
            <a:picLocks noChangeAspect="1"/>
          </p:cNvPicPr>
          <p:nvPr/>
        </p:nvPicPr>
        <p:blipFill>
          <a:blip r:embed="rId4"/>
          <a:stretch>
            <a:fillRect/>
          </a:stretch>
        </p:blipFill>
        <p:spPr>
          <a:xfrm>
            <a:off x="8088273" y="3645337"/>
            <a:ext cx="1104424" cy="1325285"/>
          </a:xfrm>
          <a:prstGeom prst="rect">
            <a:avLst/>
          </a:prstGeom>
        </p:spPr>
      </p:pic>
      <p:sp>
        <p:nvSpPr>
          <p:cNvPr id="9" name="Text 3"/>
          <p:cNvSpPr/>
          <p:nvPr/>
        </p:nvSpPr>
        <p:spPr>
          <a:xfrm>
            <a:off x="9523928" y="3866198"/>
            <a:ext cx="2761178" cy="345043"/>
          </a:xfrm>
          <a:prstGeom prst="rect">
            <a:avLst/>
          </a:prstGeom>
          <a:noFill/>
          <a:ln/>
        </p:spPr>
        <p:txBody>
          <a:bodyPr wrap="none" lIns="0" tIns="0" rIns="0" bIns="0" rtlCol="0" anchor="t"/>
          <a:lstStyle/>
          <a:p>
            <a:pPr algn="l" indent="0" marL="0">
              <a:lnSpc>
                <a:spcPts val="2700"/>
              </a:lnSpc>
              <a:buNone/>
            </a:pPr>
            <a:r>
              <a:rPr lang="en-US" sz="2150" b="1" dirty="0">
                <a:solidFill>
                  <a:srgbClr val="151617"/>
                </a:solidFill>
                <a:latin typeface="Montserrat Black" pitchFamily="34" charset="0"/>
                <a:ea typeface="Montserrat Black" pitchFamily="34" charset="-122"/>
                <a:cs typeface="Montserrat Black" pitchFamily="34" charset="-120"/>
              </a:rPr>
              <a:t>Debt Reduction</a:t>
            </a:r>
            <a:endParaRPr lang="en-US" sz="2150" dirty="0"/>
          </a:p>
        </p:txBody>
      </p:sp>
      <p:sp>
        <p:nvSpPr>
          <p:cNvPr id="10" name="Text 4"/>
          <p:cNvSpPr/>
          <p:nvPr/>
        </p:nvSpPr>
        <p:spPr>
          <a:xfrm>
            <a:off x="9523928" y="4343757"/>
            <a:ext cx="4333399" cy="353378"/>
          </a:xfrm>
          <a:prstGeom prst="rect">
            <a:avLst/>
          </a:prstGeom>
          <a:noFill/>
          <a:ln/>
        </p:spPr>
        <p:txBody>
          <a:bodyPr wrap="none" lIns="0" tIns="0" rIns="0" bIns="0" rtlCol="0" anchor="t"/>
          <a:lstStyle/>
          <a:p>
            <a:pPr algn="l" indent="0" marL="0">
              <a:lnSpc>
                <a:spcPts val="2750"/>
              </a:lnSpc>
              <a:buNone/>
            </a:pPr>
            <a:r>
              <a:rPr lang="en-US" sz="1700" dirty="0">
                <a:solidFill>
                  <a:srgbClr val="151617"/>
                </a:solidFill>
                <a:latin typeface="Inconsolata" pitchFamily="34" charset="0"/>
                <a:ea typeface="Inconsolata" pitchFamily="34" charset="-122"/>
                <a:cs typeface="Inconsolata" pitchFamily="34" charset="-120"/>
              </a:rPr>
              <a:t>Strategies</a:t>
            </a:r>
            <a:endParaRPr lang="en-US" sz="1700" dirty="0"/>
          </a:p>
        </p:txBody>
      </p:sp>
      <p:pic>
        <p:nvPicPr>
          <p:cNvPr id="11" name="Image 4" descr="preencoded.png">    </p:cNvPr>
          <p:cNvPicPr>
            <a:picLocks noChangeAspect="1"/>
          </p:cNvPicPr>
          <p:nvPr/>
        </p:nvPicPr>
        <p:blipFill>
          <a:blip r:embed="rId5"/>
          <a:stretch>
            <a:fillRect/>
          </a:stretch>
        </p:blipFill>
        <p:spPr>
          <a:xfrm>
            <a:off x="8088273" y="4970621"/>
            <a:ext cx="1104424" cy="1325285"/>
          </a:xfrm>
          <a:prstGeom prst="rect">
            <a:avLst/>
          </a:prstGeom>
        </p:spPr>
      </p:pic>
      <p:sp>
        <p:nvSpPr>
          <p:cNvPr id="12" name="Text 5"/>
          <p:cNvSpPr/>
          <p:nvPr/>
        </p:nvSpPr>
        <p:spPr>
          <a:xfrm>
            <a:off x="9523928" y="5191482"/>
            <a:ext cx="2761178" cy="345043"/>
          </a:xfrm>
          <a:prstGeom prst="rect">
            <a:avLst/>
          </a:prstGeom>
          <a:noFill/>
          <a:ln/>
        </p:spPr>
        <p:txBody>
          <a:bodyPr wrap="none" lIns="0" tIns="0" rIns="0" bIns="0" rtlCol="0" anchor="t"/>
          <a:lstStyle/>
          <a:p>
            <a:pPr algn="l" indent="0" marL="0">
              <a:lnSpc>
                <a:spcPts val="2700"/>
              </a:lnSpc>
              <a:buNone/>
            </a:pPr>
            <a:r>
              <a:rPr lang="en-US" sz="2150" b="1" dirty="0">
                <a:solidFill>
                  <a:srgbClr val="151617"/>
                </a:solidFill>
                <a:latin typeface="Montserrat Black" pitchFamily="34" charset="0"/>
                <a:ea typeface="Montserrat Black" pitchFamily="34" charset="-122"/>
                <a:cs typeface="Montserrat Black" pitchFamily="34" charset="-120"/>
              </a:rPr>
              <a:t>Investment</a:t>
            </a:r>
            <a:endParaRPr lang="en-US" sz="2150" dirty="0"/>
          </a:p>
        </p:txBody>
      </p:sp>
      <p:sp>
        <p:nvSpPr>
          <p:cNvPr id="13" name="Text 6"/>
          <p:cNvSpPr/>
          <p:nvPr/>
        </p:nvSpPr>
        <p:spPr>
          <a:xfrm>
            <a:off x="9523928" y="5669042"/>
            <a:ext cx="4333399" cy="353378"/>
          </a:xfrm>
          <a:prstGeom prst="rect">
            <a:avLst/>
          </a:prstGeom>
          <a:noFill/>
          <a:ln/>
        </p:spPr>
        <p:txBody>
          <a:bodyPr wrap="none" lIns="0" tIns="0" rIns="0" bIns="0" rtlCol="0" anchor="t"/>
          <a:lstStyle/>
          <a:p>
            <a:pPr algn="l" indent="0" marL="0">
              <a:lnSpc>
                <a:spcPts val="2750"/>
              </a:lnSpc>
              <a:buNone/>
            </a:pPr>
            <a:r>
              <a:rPr lang="en-US" sz="1700" dirty="0">
                <a:solidFill>
                  <a:srgbClr val="151617"/>
                </a:solidFill>
                <a:latin typeface="Inconsolata" pitchFamily="34" charset="0"/>
                <a:ea typeface="Inconsolata" pitchFamily="34" charset="-122"/>
                <a:cs typeface="Inconsolata" pitchFamily="34" charset="-120"/>
              </a:rPr>
              <a:t>Opportunities</a:t>
            </a:r>
            <a:endParaRPr lang="en-US" sz="1700" dirty="0"/>
          </a:p>
        </p:txBody>
      </p:sp>
      <p:pic>
        <p:nvPicPr>
          <p:cNvPr id="14" name="Image 5" descr="preencoded.png">    </p:cNvPr>
          <p:cNvPicPr>
            <a:picLocks noChangeAspect="1"/>
          </p:cNvPicPr>
          <p:nvPr/>
        </p:nvPicPr>
        <p:blipFill>
          <a:blip r:embed="rId6"/>
          <a:stretch>
            <a:fillRect/>
          </a:stretch>
        </p:blipFill>
        <p:spPr>
          <a:xfrm>
            <a:off x="8088273" y="6295906"/>
            <a:ext cx="1104424" cy="1325285"/>
          </a:xfrm>
          <a:prstGeom prst="rect">
            <a:avLst/>
          </a:prstGeom>
        </p:spPr>
      </p:pic>
      <p:sp>
        <p:nvSpPr>
          <p:cNvPr id="15" name="Text 7"/>
          <p:cNvSpPr/>
          <p:nvPr/>
        </p:nvSpPr>
        <p:spPr>
          <a:xfrm>
            <a:off x="9523928" y="6516767"/>
            <a:ext cx="2761178" cy="345043"/>
          </a:xfrm>
          <a:prstGeom prst="rect">
            <a:avLst/>
          </a:prstGeom>
          <a:noFill/>
          <a:ln/>
        </p:spPr>
        <p:txBody>
          <a:bodyPr wrap="none" lIns="0" tIns="0" rIns="0" bIns="0" rtlCol="0" anchor="t"/>
          <a:lstStyle/>
          <a:p>
            <a:pPr algn="l" indent="0" marL="0">
              <a:lnSpc>
                <a:spcPts val="2700"/>
              </a:lnSpc>
              <a:buNone/>
            </a:pPr>
            <a:r>
              <a:rPr lang="en-US" sz="2150" b="1" dirty="0">
                <a:solidFill>
                  <a:srgbClr val="151617"/>
                </a:solidFill>
                <a:latin typeface="Montserrat Black" pitchFamily="34" charset="0"/>
                <a:ea typeface="Montserrat Black" pitchFamily="34" charset="-122"/>
                <a:cs typeface="Montserrat Black" pitchFamily="34" charset="-120"/>
              </a:rPr>
              <a:t>Credit Score</a:t>
            </a:r>
            <a:endParaRPr lang="en-US" sz="2150" dirty="0"/>
          </a:p>
        </p:txBody>
      </p:sp>
      <p:sp>
        <p:nvSpPr>
          <p:cNvPr id="16" name="Text 8"/>
          <p:cNvSpPr/>
          <p:nvPr/>
        </p:nvSpPr>
        <p:spPr>
          <a:xfrm>
            <a:off x="9523928" y="6994327"/>
            <a:ext cx="4333399" cy="353378"/>
          </a:xfrm>
          <a:prstGeom prst="rect">
            <a:avLst/>
          </a:prstGeom>
          <a:noFill/>
          <a:ln/>
        </p:spPr>
        <p:txBody>
          <a:bodyPr wrap="none" lIns="0" tIns="0" rIns="0" bIns="0" rtlCol="0" anchor="t"/>
          <a:lstStyle/>
          <a:p>
            <a:pPr algn="l" indent="0" marL="0">
              <a:lnSpc>
                <a:spcPts val="2750"/>
              </a:lnSpc>
              <a:buNone/>
            </a:pPr>
            <a:r>
              <a:rPr lang="en-US" sz="1700" dirty="0">
                <a:solidFill>
                  <a:srgbClr val="151617"/>
                </a:solidFill>
                <a:latin typeface="Inconsolata" pitchFamily="34" charset="0"/>
                <a:ea typeface="Inconsolata" pitchFamily="34" charset="-122"/>
                <a:cs typeface="Inconsolata" pitchFamily="34" charset="-120"/>
              </a:rPr>
              <a:t>Improvement</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83488" y="2270046"/>
            <a:ext cx="4919305" cy="3689509"/>
          </a:xfrm>
          <a:prstGeom prst="rect">
            <a:avLst/>
          </a:prstGeom>
        </p:spPr>
      </p:pic>
      <p:sp>
        <p:nvSpPr>
          <p:cNvPr id="4" name="Text 0"/>
          <p:cNvSpPr/>
          <p:nvPr/>
        </p:nvSpPr>
        <p:spPr>
          <a:xfrm>
            <a:off x="6280190" y="2589609"/>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Interactive Chat</a:t>
            </a:r>
            <a:endParaRPr lang="en-US" sz="4450" dirty="0"/>
          </a:p>
        </p:txBody>
      </p:sp>
      <p:pic>
        <p:nvPicPr>
          <p:cNvPr id="5" name="Image 2" descr="preencoded.png">    </p:cNvPr>
          <p:cNvPicPr>
            <a:picLocks noChangeAspect="1"/>
          </p:cNvPicPr>
          <p:nvPr/>
        </p:nvPicPr>
        <p:blipFill>
          <a:blip r:embed="rId3"/>
          <a:stretch>
            <a:fillRect/>
          </a:stretch>
        </p:blipFill>
        <p:spPr>
          <a:xfrm>
            <a:off x="6280190" y="3638550"/>
            <a:ext cx="566976" cy="566976"/>
          </a:xfrm>
          <a:prstGeom prst="rect">
            <a:avLst/>
          </a:prstGeom>
        </p:spPr>
      </p:pic>
      <p:sp>
        <p:nvSpPr>
          <p:cNvPr id="6" name="Text 1"/>
          <p:cNvSpPr/>
          <p:nvPr/>
        </p:nvSpPr>
        <p:spPr>
          <a:xfrm>
            <a:off x="6280190" y="4432340"/>
            <a:ext cx="2291953" cy="708660"/>
          </a:xfrm>
          <a:prstGeom prst="rect">
            <a:avLst/>
          </a:prstGeom>
          <a:noFill/>
          <a:ln/>
        </p:spPr>
        <p:txBody>
          <a:bodyPr wrap="squar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Instant Answers</a:t>
            </a:r>
            <a:endParaRPr lang="en-US" sz="2200" dirty="0"/>
          </a:p>
        </p:txBody>
      </p:sp>
      <p:sp>
        <p:nvSpPr>
          <p:cNvPr id="7" name="Text 2"/>
          <p:cNvSpPr/>
          <p:nvPr/>
        </p:nvSpPr>
        <p:spPr>
          <a:xfrm>
            <a:off x="6280190" y="5277088"/>
            <a:ext cx="2291953" cy="362903"/>
          </a:xfrm>
          <a:prstGeom prst="rect">
            <a:avLst/>
          </a:prstGeom>
          <a:noFill/>
          <a:ln/>
        </p:spPr>
        <p:txBody>
          <a:bodyPr wrap="none" lIns="0" tIns="0" rIns="0" bIns="0" rtlCol="0" anchor="t"/>
          <a:lstStyle/>
          <a:p>
            <a:pPr algn="l" indent="0" marL="0">
              <a:lnSpc>
                <a:spcPts val="2850"/>
              </a:lnSpc>
              <a:buNone/>
            </a:pPr>
            <a:endParaRPr lang="en-US" sz="1750" dirty="0"/>
          </a:p>
        </p:txBody>
      </p:sp>
      <p:pic>
        <p:nvPicPr>
          <p:cNvPr id="8" name="Image 3" descr="preencoded.png">    </p:cNvPr>
          <p:cNvPicPr>
            <a:picLocks noChangeAspect="1"/>
          </p:cNvPicPr>
          <p:nvPr/>
        </p:nvPicPr>
        <p:blipFill>
          <a:blip r:embed="rId4"/>
          <a:stretch>
            <a:fillRect/>
          </a:stretch>
        </p:blipFill>
        <p:spPr>
          <a:xfrm>
            <a:off x="8912304" y="3638550"/>
            <a:ext cx="566976" cy="566976"/>
          </a:xfrm>
          <a:prstGeom prst="rect">
            <a:avLst/>
          </a:prstGeom>
        </p:spPr>
      </p:pic>
      <p:sp>
        <p:nvSpPr>
          <p:cNvPr id="9" name="Text 3"/>
          <p:cNvSpPr/>
          <p:nvPr/>
        </p:nvSpPr>
        <p:spPr>
          <a:xfrm>
            <a:off x="8912304" y="4432340"/>
            <a:ext cx="2292072"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AI Assistant</a:t>
            </a:r>
            <a:endParaRPr lang="en-US" sz="2200" dirty="0"/>
          </a:p>
        </p:txBody>
      </p:sp>
      <p:pic>
        <p:nvPicPr>
          <p:cNvPr id="10" name="Image 4" descr="preencoded.png">    </p:cNvPr>
          <p:cNvPicPr>
            <a:picLocks noChangeAspect="1"/>
          </p:cNvPicPr>
          <p:nvPr/>
        </p:nvPicPr>
        <p:blipFill>
          <a:blip r:embed="rId5"/>
          <a:stretch>
            <a:fillRect/>
          </a:stretch>
        </p:blipFill>
        <p:spPr>
          <a:xfrm>
            <a:off x="11544538" y="3638550"/>
            <a:ext cx="566976" cy="566976"/>
          </a:xfrm>
          <a:prstGeom prst="rect">
            <a:avLst/>
          </a:prstGeom>
        </p:spPr>
      </p:pic>
      <p:sp>
        <p:nvSpPr>
          <p:cNvPr id="11" name="Text 4"/>
          <p:cNvSpPr/>
          <p:nvPr/>
        </p:nvSpPr>
        <p:spPr>
          <a:xfrm>
            <a:off x="11544538" y="4432340"/>
            <a:ext cx="2291953" cy="708660"/>
          </a:xfrm>
          <a:prstGeom prst="rect">
            <a:avLst/>
          </a:prstGeom>
          <a:noFill/>
          <a:ln/>
        </p:spPr>
        <p:txBody>
          <a:bodyPr wrap="squar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Financial Questions</a:t>
            </a:r>
            <a:endParaRPr lang="en-US" sz="2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2264926"/>
            <a:ext cx="6947773" cy="708779"/>
          </a:xfrm>
          <a:prstGeom prst="rect">
            <a:avLst/>
          </a:prstGeom>
          <a:noFill/>
          <a:ln/>
        </p:spPr>
        <p:txBody>
          <a:bodyPr wrap="none" lIns="0" tIns="0" rIns="0" bIns="0" rtlCol="0" anchor="t"/>
          <a:lstStyle/>
          <a:p>
            <a:pPr algn="l" indent="0" marL="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Secure Authentication</a:t>
            </a:r>
            <a:endParaRPr lang="en-US" sz="4450" dirty="0"/>
          </a:p>
        </p:txBody>
      </p:sp>
      <p:pic>
        <p:nvPicPr>
          <p:cNvPr id="3" name="Image 0" descr="preencoded.png">    </p:cNvPr>
          <p:cNvPicPr>
            <a:picLocks noChangeAspect="1"/>
          </p:cNvPicPr>
          <p:nvPr/>
        </p:nvPicPr>
        <p:blipFill>
          <a:blip r:embed="rId1"/>
          <a:stretch>
            <a:fillRect/>
          </a:stretch>
        </p:blipFill>
        <p:spPr>
          <a:xfrm>
            <a:off x="2978348" y="3427333"/>
            <a:ext cx="2152055" cy="807958"/>
          </a:xfrm>
          <a:prstGeom prst="rect">
            <a:avLst/>
          </a:prstGeom>
        </p:spPr>
      </p:pic>
      <p:sp>
        <p:nvSpPr>
          <p:cNvPr id="4" name="Text 1"/>
          <p:cNvSpPr/>
          <p:nvPr/>
        </p:nvSpPr>
        <p:spPr>
          <a:xfrm>
            <a:off x="3894892" y="3719155"/>
            <a:ext cx="318968" cy="398621"/>
          </a:xfrm>
          <a:prstGeom prst="rect">
            <a:avLst/>
          </a:prstGeom>
          <a:noFill/>
          <a:ln/>
        </p:spPr>
        <p:txBody>
          <a:bodyPr wrap="none" lIns="0" tIns="0" rIns="0" bIns="0" rtlCol="0" anchor="t"/>
          <a:lstStyle/>
          <a:p>
            <a:pPr algn="ctr" indent="0" marL="0">
              <a:lnSpc>
                <a:spcPts val="4000"/>
              </a:lnSpc>
              <a:buNone/>
            </a:pPr>
            <a:r>
              <a:rPr lang="en-US" sz="2500" b="1" dirty="0">
                <a:solidFill>
                  <a:srgbClr val="151617"/>
                </a:solidFill>
                <a:latin typeface="Montserrat Black" pitchFamily="34" charset="0"/>
                <a:ea typeface="Montserrat Black" pitchFamily="34" charset="-122"/>
                <a:cs typeface="Montserrat Black" pitchFamily="34" charset="-120"/>
              </a:rPr>
              <a:t>1</a:t>
            </a:r>
            <a:endParaRPr lang="en-US" sz="2500" dirty="0"/>
          </a:p>
        </p:txBody>
      </p:sp>
      <p:sp>
        <p:nvSpPr>
          <p:cNvPr id="5" name="Text 2"/>
          <p:cNvSpPr/>
          <p:nvPr/>
        </p:nvSpPr>
        <p:spPr>
          <a:xfrm>
            <a:off x="5357217" y="3654147"/>
            <a:ext cx="2814161"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User Management</a:t>
            </a:r>
            <a:endParaRPr lang="en-US" sz="2200" dirty="0"/>
          </a:p>
        </p:txBody>
      </p:sp>
      <p:sp>
        <p:nvSpPr>
          <p:cNvPr id="6" name="Shape 3"/>
          <p:cNvSpPr/>
          <p:nvPr/>
        </p:nvSpPr>
        <p:spPr>
          <a:xfrm>
            <a:off x="5187077" y="4248388"/>
            <a:ext cx="8592860" cy="15240"/>
          </a:xfrm>
          <a:prstGeom prst="roundRect">
            <a:avLst>
              <a:gd name="adj" fmla="val 60000"/>
            </a:avLst>
          </a:prstGeom>
          <a:solidFill>
            <a:srgbClr val="151617"/>
          </a:solidFill>
          <a:ln/>
        </p:spPr>
      </p:sp>
      <p:pic>
        <p:nvPicPr>
          <p:cNvPr id="7" name="Image 1" descr="preencoded.png">    </p:cNvPr>
          <p:cNvPicPr>
            <a:picLocks noChangeAspect="1"/>
          </p:cNvPicPr>
          <p:nvPr/>
        </p:nvPicPr>
        <p:blipFill>
          <a:blip r:embed="rId2"/>
          <a:stretch>
            <a:fillRect/>
          </a:stretch>
        </p:blipFill>
        <p:spPr>
          <a:xfrm>
            <a:off x="1902381" y="4291965"/>
            <a:ext cx="4304109" cy="807958"/>
          </a:xfrm>
          <a:prstGeom prst="rect">
            <a:avLst/>
          </a:prstGeom>
        </p:spPr>
      </p:pic>
      <p:sp>
        <p:nvSpPr>
          <p:cNvPr id="8" name="Text 4"/>
          <p:cNvSpPr/>
          <p:nvPr/>
        </p:nvSpPr>
        <p:spPr>
          <a:xfrm>
            <a:off x="3894892" y="4496633"/>
            <a:ext cx="318968" cy="398621"/>
          </a:xfrm>
          <a:prstGeom prst="rect">
            <a:avLst/>
          </a:prstGeom>
          <a:noFill/>
          <a:ln/>
        </p:spPr>
        <p:txBody>
          <a:bodyPr wrap="none" lIns="0" tIns="0" rIns="0" bIns="0" rtlCol="0" anchor="t"/>
          <a:lstStyle/>
          <a:p>
            <a:pPr algn="ctr" indent="0" marL="0">
              <a:lnSpc>
                <a:spcPts val="4000"/>
              </a:lnSpc>
              <a:buNone/>
            </a:pPr>
            <a:r>
              <a:rPr lang="en-US" sz="2500" b="1" dirty="0">
                <a:solidFill>
                  <a:srgbClr val="151617"/>
                </a:solidFill>
                <a:latin typeface="Montserrat Black" pitchFamily="34" charset="0"/>
                <a:ea typeface="Montserrat Black" pitchFamily="34" charset="-122"/>
                <a:cs typeface="Montserrat Black" pitchFamily="34" charset="-120"/>
              </a:rPr>
              <a:t>2</a:t>
            </a:r>
            <a:endParaRPr lang="en-US" sz="2500" dirty="0"/>
          </a:p>
        </p:txBody>
      </p:sp>
      <p:sp>
        <p:nvSpPr>
          <p:cNvPr id="9" name="Text 5"/>
          <p:cNvSpPr/>
          <p:nvPr/>
        </p:nvSpPr>
        <p:spPr>
          <a:xfrm>
            <a:off x="6433304" y="4518779"/>
            <a:ext cx="2000964"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Secure Login</a:t>
            </a:r>
            <a:endParaRPr lang="en-US" sz="2200" dirty="0"/>
          </a:p>
        </p:txBody>
      </p:sp>
      <p:sp>
        <p:nvSpPr>
          <p:cNvPr id="10" name="Shape 6"/>
          <p:cNvSpPr/>
          <p:nvPr/>
        </p:nvSpPr>
        <p:spPr>
          <a:xfrm>
            <a:off x="6263164" y="5113020"/>
            <a:ext cx="7516773" cy="15240"/>
          </a:xfrm>
          <a:prstGeom prst="roundRect">
            <a:avLst>
              <a:gd name="adj" fmla="val 60000"/>
            </a:avLst>
          </a:prstGeom>
          <a:solidFill>
            <a:srgbClr val="151617"/>
          </a:solidFill>
          <a:ln/>
        </p:spPr>
      </p:sp>
      <p:pic>
        <p:nvPicPr>
          <p:cNvPr id="11" name="Image 2" descr="preencoded.png">    </p:cNvPr>
          <p:cNvPicPr>
            <a:picLocks noChangeAspect="1"/>
          </p:cNvPicPr>
          <p:nvPr/>
        </p:nvPicPr>
        <p:blipFill>
          <a:blip r:embed="rId3"/>
          <a:stretch>
            <a:fillRect/>
          </a:stretch>
        </p:blipFill>
        <p:spPr>
          <a:xfrm>
            <a:off x="826294" y="5156597"/>
            <a:ext cx="6456164" cy="807958"/>
          </a:xfrm>
          <a:prstGeom prst="rect">
            <a:avLst/>
          </a:prstGeom>
        </p:spPr>
      </p:pic>
      <p:sp>
        <p:nvSpPr>
          <p:cNvPr id="12" name="Text 7"/>
          <p:cNvSpPr/>
          <p:nvPr/>
        </p:nvSpPr>
        <p:spPr>
          <a:xfrm>
            <a:off x="3894773" y="5361265"/>
            <a:ext cx="318968" cy="398621"/>
          </a:xfrm>
          <a:prstGeom prst="rect">
            <a:avLst/>
          </a:prstGeom>
          <a:noFill/>
          <a:ln/>
        </p:spPr>
        <p:txBody>
          <a:bodyPr wrap="none" lIns="0" tIns="0" rIns="0" bIns="0" rtlCol="0" anchor="t"/>
          <a:lstStyle/>
          <a:p>
            <a:pPr algn="ctr" indent="0" marL="0">
              <a:lnSpc>
                <a:spcPts val="4000"/>
              </a:lnSpc>
              <a:buNone/>
            </a:pPr>
            <a:r>
              <a:rPr lang="en-US" sz="2500" b="1" dirty="0">
                <a:solidFill>
                  <a:srgbClr val="151617"/>
                </a:solidFill>
                <a:latin typeface="Montserrat Black" pitchFamily="34" charset="0"/>
                <a:ea typeface="Montserrat Black" pitchFamily="34" charset="-122"/>
                <a:cs typeface="Montserrat Black" pitchFamily="34" charset="-120"/>
              </a:rPr>
              <a:t>3</a:t>
            </a:r>
            <a:endParaRPr lang="en-US" sz="2500" dirty="0"/>
          </a:p>
        </p:txBody>
      </p:sp>
      <p:sp>
        <p:nvSpPr>
          <p:cNvPr id="13" name="Text 8"/>
          <p:cNvSpPr/>
          <p:nvPr/>
        </p:nvSpPr>
        <p:spPr>
          <a:xfrm>
            <a:off x="7509272" y="5383411"/>
            <a:ext cx="3273504"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Financial Data Safety</a:t>
            </a:r>
            <a:endParaRPr lang="en-US" sz="2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973223"/>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Key Takeaways</a:t>
            </a:r>
            <a:endParaRPr lang="en-US" sz="4450" dirty="0"/>
          </a:p>
        </p:txBody>
      </p:sp>
      <p:sp>
        <p:nvSpPr>
          <p:cNvPr id="4" name="Shape 1"/>
          <p:cNvSpPr/>
          <p:nvPr/>
        </p:nvSpPr>
        <p:spPr>
          <a:xfrm>
            <a:off x="6280190" y="3022163"/>
            <a:ext cx="3664863" cy="1685092"/>
          </a:xfrm>
          <a:prstGeom prst="roundRect">
            <a:avLst>
              <a:gd name="adj" fmla="val 543"/>
            </a:avLst>
          </a:prstGeom>
          <a:solidFill>
            <a:srgbClr val="F8ECE4"/>
          </a:solidFill>
          <a:ln w="7620">
            <a:solidFill>
              <a:srgbClr val="151617"/>
            </a:solidFill>
            <a:prstDash val="solid"/>
          </a:ln>
          <a:effectLst>
            <a:outerShdw sx="100000" sy="100000" kx="0" ky="0" algn="bl" rotWithShape="0" blurRad="0" dist="20320" dir="2700000">
              <a:srgbClr val="151617">
                <a:alpha val="100000"/>
              </a:srgbClr>
            </a:outerShdw>
          </a:effectLst>
        </p:spPr>
      </p:sp>
      <p:sp>
        <p:nvSpPr>
          <p:cNvPr id="5" name="Text 2"/>
          <p:cNvSpPr/>
          <p:nvPr/>
        </p:nvSpPr>
        <p:spPr>
          <a:xfrm>
            <a:off x="6514624" y="325659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Manage Finances</a:t>
            </a:r>
            <a:endParaRPr lang="en-US" sz="2200" dirty="0"/>
          </a:p>
        </p:txBody>
      </p:sp>
      <p:sp>
        <p:nvSpPr>
          <p:cNvPr id="6" name="Text 3"/>
          <p:cNvSpPr/>
          <p:nvPr/>
        </p:nvSpPr>
        <p:spPr>
          <a:xfrm>
            <a:off x="6514624" y="3747016"/>
            <a:ext cx="3195995" cy="725805"/>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Track expenses, budgets, investments.</a:t>
            </a:r>
            <a:endParaRPr lang="en-US" sz="1750" dirty="0"/>
          </a:p>
        </p:txBody>
      </p:sp>
      <p:sp>
        <p:nvSpPr>
          <p:cNvPr id="7" name="Shape 4"/>
          <p:cNvSpPr/>
          <p:nvPr/>
        </p:nvSpPr>
        <p:spPr>
          <a:xfrm>
            <a:off x="10171867" y="3022163"/>
            <a:ext cx="3664863" cy="1685092"/>
          </a:xfrm>
          <a:prstGeom prst="roundRect">
            <a:avLst>
              <a:gd name="adj" fmla="val 543"/>
            </a:avLst>
          </a:prstGeom>
          <a:solidFill>
            <a:srgbClr val="F8ECE4"/>
          </a:solidFill>
          <a:ln w="7620">
            <a:solidFill>
              <a:srgbClr val="151617"/>
            </a:solidFill>
            <a:prstDash val="solid"/>
          </a:ln>
          <a:effectLst>
            <a:outerShdw sx="100000" sy="100000" kx="0" ky="0" algn="bl" rotWithShape="0" blurRad="0" dist="20320" dir="2700000">
              <a:srgbClr val="151617">
                <a:alpha val="100000"/>
              </a:srgbClr>
            </a:outerShdw>
          </a:effectLst>
        </p:spPr>
      </p:sp>
      <p:sp>
        <p:nvSpPr>
          <p:cNvPr id="8" name="Text 5"/>
          <p:cNvSpPr/>
          <p:nvPr/>
        </p:nvSpPr>
        <p:spPr>
          <a:xfrm>
            <a:off x="10406301" y="325659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AI Insights</a:t>
            </a:r>
            <a:endParaRPr lang="en-US" sz="2200" dirty="0"/>
          </a:p>
        </p:txBody>
      </p:sp>
      <p:sp>
        <p:nvSpPr>
          <p:cNvPr id="9" name="Text 6"/>
          <p:cNvSpPr/>
          <p:nvPr/>
        </p:nvSpPr>
        <p:spPr>
          <a:xfrm>
            <a:off x="10406301" y="3747016"/>
            <a:ext cx="3195995" cy="725805"/>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Get personalized recommendations.</a:t>
            </a:r>
            <a:endParaRPr lang="en-US" sz="1750" dirty="0"/>
          </a:p>
        </p:txBody>
      </p:sp>
      <p:sp>
        <p:nvSpPr>
          <p:cNvPr id="10" name="Shape 7"/>
          <p:cNvSpPr/>
          <p:nvPr/>
        </p:nvSpPr>
        <p:spPr>
          <a:xfrm>
            <a:off x="6280190" y="4934069"/>
            <a:ext cx="7556421" cy="1322189"/>
          </a:xfrm>
          <a:prstGeom prst="roundRect">
            <a:avLst>
              <a:gd name="adj" fmla="val 692"/>
            </a:avLst>
          </a:prstGeom>
          <a:solidFill>
            <a:srgbClr val="F8ECE4"/>
          </a:solidFill>
          <a:ln w="7620">
            <a:solidFill>
              <a:srgbClr val="151617"/>
            </a:solidFill>
            <a:prstDash val="solid"/>
          </a:ln>
          <a:effectLst>
            <a:outerShdw sx="100000" sy="100000" kx="0" ky="0" algn="bl" rotWithShape="0" blurRad="0" dist="20320" dir="2700000">
              <a:srgbClr val="151617">
                <a:alpha val="100000"/>
              </a:srgbClr>
            </a:outerShdw>
          </a:effectLst>
        </p:spPr>
      </p:sp>
      <p:sp>
        <p:nvSpPr>
          <p:cNvPr id="11" name="Text 8"/>
          <p:cNvSpPr/>
          <p:nvPr/>
        </p:nvSpPr>
        <p:spPr>
          <a:xfrm>
            <a:off x="6514624" y="5168503"/>
            <a:ext cx="3896439"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Secure and Customizable</a:t>
            </a:r>
            <a:endParaRPr lang="en-US" sz="2200" dirty="0"/>
          </a:p>
        </p:txBody>
      </p:sp>
      <p:sp>
        <p:nvSpPr>
          <p:cNvPr id="12" name="Text 9"/>
          <p:cNvSpPr/>
          <p:nvPr/>
        </p:nvSpPr>
        <p:spPr>
          <a:xfrm>
            <a:off x="6514624" y="5658922"/>
            <a:ext cx="7087553" cy="362903"/>
          </a:xfrm>
          <a:prstGeom prst="rect">
            <a:avLst/>
          </a:prstGeom>
          <a:noFill/>
          <a:ln/>
        </p:spPr>
        <p:txBody>
          <a:bodyPr wrap="non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Tailor the app to your needs.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2025-03-27T07:38:16Z</dcterms:created>
  <dcterms:modified xsi:type="dcterms:W3CDTF">2025-03-27T07:38:16Z</dcterms:modified>
</cp:coreProperties>
</file>